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903" r:id="rId2"/>
    <p:sldId id="4930" r:id="rId3"/>
    <p:sldId id="277" r:id="rId4"/>
    <p:sldId id="4899" r:id="rId5"/>
    <p:sldId id="4922" r:id="rId6"/>
    <p:sldId id="4929" r:id="rId7"/>
    <p:sldId id="263" r:id="rId8"/>
    <p:sldId id="4924" r:id="rId9"/>
    <p:sldId id="4925" r:id="rId10"/>
    <p:sldId id="4926" r:id="rId11"/>
    <p:sldId id="4928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ctory" initials="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41808" autoAdjust="0"/>
  </p:normalViewPr>
  <p:slideViewPr>
    <p:cSldViewPr snapToGrid="0">
      <p:cViewPr varScale="1">
        <p:scale>
          <a:sx n="91" d="100"/>
          <a:sy n="91" d="100"/>
        </p:scale>
        <p:origin x="-1104" y="-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4110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EFB67E75-FF5E-4927-802B-8D597280E74C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BFF6F58-3A91-4278-8D42-9D75AAF0859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10711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EB1757-8956-4EB9-A61B-2BB94BC071D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0128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F6F58-3A91-4278-8D42-9D75AAF0859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84290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28DDB6-B8EB-444D-8B1D-0E2236651F2A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15787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="" xmlns:p14="http://schemas.microsoft.com/office/powerpoint/2010/main" val="861085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Замещающий текст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Замещающая дата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57FC9870-4CD8-4036-AD89-68A8D8175235}" type="datetimeFigureOut">
              <a:rPr lang="zh-CN" altLang="en-US" smtClean="0"/>
              <a:pPr/>
              <a:t>2026/9/13</a:t>
            </a:fld>
            <a:endParaRPr lang="zh-CN" altLang="en-US"/>
          </a:p>
        </p:txBody>
      </p:sp>
      <p:sp>
        <p:nvSpPr>
          <p:cNvPr id="1029" name="Замещающий 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0" name="Замещающий 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B681158E-F61E-426B-A3A5-6C7B89498A7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稻壳天启设计原创模板"/>
          <p:cNvSpPr/>
          <p:nvPr/>
        </p:nvSpPr>
        <p:spPr>
          <a:xfrm>
            <a:off x="2805962" y="1816013"/>
            <a:ext cx="7392035" cy="350865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ru-RU" sz="540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sym typeface="+mn-ea"/>
              </a:rPr>
              <a:t>Сенсомоторная коррекция у детей с РАС</a:t>
            </a:r>
            <a:endParaRPr lang="ru-RU" sz="54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endParaRPr lang="ru-RU" altLang="en-US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7592988" y="4939863"/>
            <a:ext cx="4139565" cy="8309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Подготовила учитель-дефектолог</a:t>
            </a:r>
            <a:r>
              <a:rPr lang="ru-RU" sz="16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 высшей квалификационной  категории Новикова Елена Александровна.</a:t>
            </a:r>
            <a:endParaRPr lang="ru-RU" sz="1600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55887" y="6041964"/>
            <a:ext cx="1028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2026 год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47"/>
            <a:ext cx="3493827" cy="705589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18266" y="268499"/>
            <a:ext cx="8167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Муниципальное бюджетное образовательное учреждение </a:t>
            </a:r>
          </a:p>
          <a:p>
            <a:pPr algn="ctr"/>
            <a:r>
              <a:rPr lang="ru-RU" dirty="0" smtClean="0"/>
              <a:t>«Средняя общеобразовательная школа №16» дошкольное отделение №2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39547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5131" y="147146"/>
            <a:ext cx="1002686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сенсомоторной коррекции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в том, что она является одной из наиболее распространенных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направлений,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направлены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переструктурирование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нарушенных функций мозга и создание компенсирующих средств для того, чтобы ребёнок мог в дальнейшем самостоятельно обучаться и контролировать своё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lnSpc>
                <a:spcPct val="15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базовых действий через развитие моторных и сенсорных функции.</a:t>
            </a:r>
          </a:p>
          <a:p>
            <a:pPr indent="457200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000" b="1" dirty="0">
                <a:solidFill>
                  <a:srgbClr val="262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учится чувствовать своё тело и пространство вокруг;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зрительно-моторная координация (согласованные движения глаза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руки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правильное взаимодействие рук и ног;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внимание;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последовательно выполнять действия, разбивая его на ряд</a:t>
            </a:r>
          </a:p>
          <a:p>
            <a:pPr indent="4572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учится управлять своим поведением.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287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393466" cy="6858000"/>
          </a:xfrm>
          <a:prstGeom prst="rect">
            <a:avLst/>
          </a:prstGeom>
        </p:spPr>
      </p:pic>
      <p:sp>
        <p:nvSpPr>
          <p:cNvPr id="12" name="天启设计模板，盗取必究"/>
          <p:cNvSpPr/>
          <p:nvPr/>
        </p:nvSpPr>
        <p:spPr>
          <a:xfrm>
            <a:off x="5746750" y="3359150"/>
            <a:ext cx="758825" cy="76358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289737" y="231227"/>
            <a:ext cx="511853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32000" algn="just" fontAlgn="auto">
              <a:buNone/>
            </a:pPr>
            <a:r>
              <a:rPr lang="ru-RU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 </a:t>
            </a:r>
            <a:r>
              <a:rPr lang="ru-RU" sz="2000" b="1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Детям с нарушениями сенсорной интеграции свойственны многие из таких характеристик</a:t>
            </a:r>
            <a:r>
              <a:rPr lang="ru-RU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:</a:t>
            </a:r>
            <a:endParaRPr lang="ru-RU" sz="20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0" lvl="1" indent="432000" algn="l" fontAlgn="auto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 слабый мышечный тонус;</a:t>
            </a:r>
            <a:endParaRPr lang="ru-RU" sz="20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0" lvl="1" indent="432000" algn="l" fontAlgn="auto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 задержка в формировании двигательного ответа на внешнее воздействие;</a:t>
            </a:r>
            <a:endParaRPr lang="ru-RU" sz="20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0" lvl="1" indent="432000" algn="l" fontAlgn="auto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замедленное развитие </a:t>
            </a:r>
            <a:r>
              <a:rPr lang="ru-RU" sz="20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мелко</a:t>
            </a:r>
            <a:r>
              <a:rPr lang="ru-RU" sz="2000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й</a:t>
            </a:r>
            <a:r>
              <a:rPr lang="ru-RU" sz="20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 </a:t>
            </a:r>
            <a:r>
              <a:rPr lang="ru-RU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и крупной моторики;</a:t>
            </a:r>
            <a:endParaRPr lang="ru-RU" sz="20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0" lvl="1" indent="432000" algn="l" fontAlgn="auto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неспособность удерживать равновесие;</a:t>
            </a:r>
            <a:endParaRPr lang="ru-RU" sz="20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0" lvl="1" indent="432000" algn="l" fontAlgn="auto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проблемы с тактильным различением;</a:t>
            </a:r>
            <a:endParaRPr lang="ru-RU" sz="20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0" lvl="1" indent="432000" algn="l" fontAlgn="auto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 аномальное пристрастие или отвращение к активности, требующей участия</a:t>
            </a:r>
            <a:endParaRPr lang="ru-RU" sz="20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0" lvl="1" indent="432000" algn="l" fontAlgn="auto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 вестибулярного аппарата;</a:t>
            </a:r>
            <a:endParaRPr lang="ru-RU" sz="20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0" lvl="1" indent="432000" algn="l" fontAlgn="auto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 незрелая осанка и походка;</a:t>
            </a:r>
            <a:endParaRPr lang="ru-RU" sz="2000" dirty="0" smtClean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0" lvl="1" indent="432000" algn="l" fontAlgn="auto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 защитная реакция на сенсорные стимулы</a:t>
            </a:r>
            <a:r>
              <a:rPr lang="ru-RU" sz="16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.</a:t>
            </a:r>
            <a:endParaRPr lang="ru-RU" altLang="en-US" sz="16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1236" y="3963209"/>
            <a:ext cx="3867940" cy="25624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97791" cy="6632812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1954924" y="315311"/>
            <a:ext cx="10237076" cy="6343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32000" algn="ctr">
              <a:lnSpc>
                <a:spcPct val="150000"/>
              </a:lnSpc>
            </a:pPr>
            <a:r>
              <a:rPr lang="ru-RU" b="1" dirty="0" smtClean="0">
                <a:latin typeface="Times New Roman" panose="02020603050405020304" charset="0"/>
                <a:ea typeface="Arial Unicode MS" panose="020B0604020202020204" charset="-122"/>
                <a:sym typeface="+mn-ea"/>
              </a:rPr>
              <a:t>Цель коррекции</a:t>
            </a:r>
            <a:endParaRPr lang="ru-RU" altLang="en-US" b="1" dirty="0" smtClean="0">
              <a:latin typeface="Times New Roman" panose="02020603050405020304" charset="0"/>
              <a:ea typeface="Arial Unicode MS" panose="020B0604020202020204" charset="-122"/>
              <a:sym typeface="+mn-ea"/>
            </a:endParaRPr>
          </a:p>
          <a:p>
            <a:pPr indent="432000" fontAlgn="auto">
              <a:lnSpc>
                <a:spcPct val="150000"/>
              </a:lnSpc>
            </a:pPr>
            <a:r>
              <a:rPr lang="ru-RU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Дети, с трудом воспринимающие сенсорную информацию, могут испытывать сложности при обучении: они часто рассеяны, не могут усидеть на месте, с трудом концентрируют внимание.</a:t>
            </a:r>
            <a:endParaRPr lang="ru-RU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pPr lvl="0" indent="432000">
              <a:lnSpc>
                <a:spcPct val="150000"/>
              </a:lnSpc>
            </a:pPr>
            <a:r>
              <a:rPr lang="ru-RU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Развитие ребенка с нарушением сенсорной интеграции не сбалансировано, поэтому одни области нервной системы работают с перебоями или неправильно, а другие выполняют свои функции хорошо, в связи с этим развитие ребенка будет соответствовать его возрасту или в чем-то  будет отставать.</a:t>
            </a:r>
            <a:r>
              <a:rPr lang="ru-RU" altLang="en-US" b="1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ru-RU" altLang="en-US" b="1" dirty="0" smtClean="0">
              <a:solidFill>
                <a:srgbClr val="0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0" algn="ctr"/>
            <a:r>
              <a:rPr lang="ru-RU" altLang="en-US" b="1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</a:rPr>
              <a:t>Технологии</a:t>
            </a:r>
            <a:endParaRPr lang="ru-RU" altLang="en-US" b="1" dirty="0">
              <a:solidFill>
                <a:srgbClr val="0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indent="43200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Терапия, основанная на сенсорной интеграции, помогает дать мозгу нужные знания об окружающей обстановке и внешних стимулах воздействующих на сенсорные системы человека (зрительную, слуховую, вестибулярную и т.д.).  </a:t>
            </a:r>
          </a:p>
          <a:p>
            <a:pPr indent="43200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   Игры, использующиеся в сенсорной терапии</a:t>
            </a:r>
            <a:r>
              <a:rPr lang="ru-RU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, дарят ребенку новые ощущения, происходит их балансировка и развивается эффективная обработка сенсорных стимулов мозгом. </a:t>
            </a:r>
            <a:endParaRPr lang="ru-RU" dirty="0" smtClean="0"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  <a:sym typeface="+mn-ea"/>
            </a:endParaRPr>
          </a:p>
          <a:p>
            <a:pPr indent="43200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Упорядочивание </a:t>
            </a:r>
            <a:r>
              <a:rPr lang="ru-RU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ощущений, получаемых из окружающего мира, осуществляется посредством игр с использованием специального оборудования воздействующего на все органы чувств ребенка.</a:t>
            </a:r>
            <a:endParaRPr lang="ru-RU" dirty="0"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450215" indent="457200" algn="l" fontAlgn="auto">
              <a:lnSpc>
                <a:spcPct val="150000"/>
              </a:lnSpc>
              <a:spcBef>
                <a:spcPts val="0"/>
              </a:spcBef>
            </a:pPr>
            <a:endParaRPr lang="ru-RU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293034" cy="6640371"/>
          </a:xfrm>
          <a:prstGeom prst="rect">
            <a:avLst/>
          </a:prstGeom>
        </p:spPr>
      </p:pic>
      <p:sp>
        <p:nvSpPr>
          <p:cNvPr id="12" name="天启设计模板，盗取必究"/>
          <p:cNvSpPr/>
          <p:nvPr/>
        </p:nvSpPr>
        <p:spPr>
          <a:xfrm>
            <a:off x="5746750" y="3359150"/>
            <a:ext cx="758825" cy="76358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  <a:sym typeface="Arial" panose="020B0604020202020204" pitchFamily="34" charset="0"/>
            </a:endParaRPr>
          </a:p>
        </p:txBody>
      </p:sp>
      <p:sp>
        <p:nvSpPr>
          <p:cNvPr id="12302" name="矩形 28"/>
          <p:cNvSpPr/>
          <p:nvPr/>
        </p:nvSpPr>
        <p:spPr>
          <a:xfrm>
            <a:off x="1513490" y="409903"/>
            <a:ext cx="10321159" cy="5262979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lvl="0" algn="ctr"/>
            <a:r>
              <a:rPr lang="ru-RU" alt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Развитие тактильной системы</a:t>
            </a:r>
            <a:endParaRPr lang="ru-RU" altLang="en-US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0215" indent="0" fontAlgn="auto">
              <a:lnSpc>
                <a:spcPct val="150000"/>
              </a:lnSpc>
              <a:spcBef>
                <a:spcPts val="0"/>
              </a:spcBef>
            </a:pPr>
            <a:r>
              <a:rPr lang="zh-CN" altLang="en-US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en-US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Материалы, способствующие развитию тактильной системы:</a:t>
            </a:r>
            <a:endParaRPr lang="ru-RU" altLang="en-US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uFillTx/>
              <a:latin typeface="Times New Roman" pitchFamily="18" charset="0"/>
              <a:ea typeface="+Основной текст (восточно-азиат" charset="0"/>
              <a:cs typeface="Times New Roman" pitchFamily="18" charset="0"/>
              <a:sym typeface="+mn-ea"/>
            </a:endParaRPr>
          </a:p>
          <a:p>
            <a:pPr marL="735965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различные сыпучие материалы (крупы, природный материал, силиконовые гранулы)</a:t>
            </a:r>
            <a:endParaRPr lang="ru-RU" dirty="0" smtClean="0">
              <a:solidFill>
                <a:schemeClr val="tx1"/>
              </a:solidFill>
              <a:uFillTx/>
              <a:latin typeface="Times New Roman" pitchFamily="18" charset="0"/>
              <a:ea typeface="+Основной текст (восточно-азиат" charset="0"/>
              <a:cs typeface="Times New Roman" pitchFamily="18" charset="0"/>
            </a:endParaRPr>
          </a:p>
          <a:p>
            <a:pPr marL="735965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предметы из разных материалов и различной текстуры</a:t>
            </a:r>
            <a:endParaRPr lang="ru-RU" dirty="0" smtClean="0">
              <a:solidFill>
                <a:schemeClr val="tx1"/>
              </a:solidFill>
              <a:uFillTx/>
              <a:latin typeface="Times New Roman" pitchFamily="18" charset="0"/>
              <a:ea typeface="+Основной текст (восточно-азиат" charset="0"/>
              <a:cs typeface="Times New Roman" pitchFamily="18" charset="0"/>
            </a:endParaRPr>
          </a:p>
          <a:p>
            <a:pPr marL="735965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малярные кисти, валики (различных видов)</a:t>
            </a:r>
            <a:endParaRPr lang="ru-RU" dirty="0" smtClean="0">
              <a:solidFill>
                <a:schemeClr val="tx1"/>
              </a:solidFill>
              <a:uFillTx/>
              <a:latin typeface="Times New Roman" pitchFamily="18" charset="0"/>
              <a:ea typeface="+Основной текст (восточно-азиат" charset="0"/>
              <a:cs typeface="Times New Roman" pitchFamily="18" charset="0"/>
            </a:endParaRPr>
          </a:p>
          <a:p>
            <a:pPr marL="735965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парные карточки с различными текстурами</a:t>
            </a:r>
            <a:endParaRPr lang="ru-RU" dirty="0" smtClean="0">
              <a:solidFill>
                <a:schemeClr val="tx1"/>
              </a:solidFill>
              <a:uFillTx/>
              <a:latin typeface="Times New Roman" pitchFamily="18" charset="0"/>
              <a:ea typeface="+Основной текст (восточно-азиат" charset="0"/>
              <a:cs typeface="Times New Roman" pitchFamily="18" charset="0"/>
            </a:endParaRPr>
          </a:p>
          <a:p>
            <a:pPr marL="735965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тактильные доски</a:t>
            </a:r>
            <a:endParaRPr lang="ru-RU" dirty="0" smtClean="0">
              <a:solidFill>
                <a:schemeClr val="tx1"/>
              </a:solidFill>
              <a:uFillTx/>
              <a:latin typeface="Times New Roman" pitchFamily="18" charset="0"/>
              <a:ea typeface="+Основной текст (восточно-азиат" charset="0"/>
              <a:cs typeface="Times New Roman" pitchFamily="18" charset="0"/>
            </a:endParaRPr>
          </a:p>
          <a:p>
            <a:pPr marL="735965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сенсорные массажные дорожки и коврики</a:t>
            </a:r>
            <a:endParaRPr lang="ru-RU" dirty="0" smtClean="0">
              <a:solidFill>
                <a:schemeClr val="tx1"/>
              </a:solidFill>
              <a:uFillTx/>
              <a:latin typeface="Times New Roman" pitchFamily="18" charset="0"/>
              <a:ea typeface="+Основной текст (восточно-азиат" charset="0"/>
              <a:cs typeface="Times New Roman" pitchFamily="18" charset="0"/>
            </a:endParaRPr>
          </a:p>
          <a:p>
            <a:pPr marL="735965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массажные щетки, валики, </a:t>
            </a:r>
            <a:r>
              <a:rPr lang="ru-RU" dirty="0" err="1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массажеры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су-джок</a:t>
            </a:r>
            <a:endParaRPr lang="ru-RU" dirty="0" smtClean="0">
              <a:solidFill>
                <a:schemeClr val="tx1"/>
              </a:solidFill>
              <a:uFillTx/>
              <a:latin typeface="Times New Roman" pitchFamily="18" charset="0"/>
              <a:ea typeface="+Основной текст (восточно-азиат" charset="0"/>
              <a:cs typeface="Times New Roman" pitchFamily="18" charset="0"/>
            </a:endParaRPr>
          </a:p>
          <a:p>
            <a:pPr marL="735965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балансировочный сенсорный ежик</a:t>
            </a:r>
            <a:endParaRPr lang="ru-RU" dirty="0" smtClean="0">
              <a:solidFill>
                <a:schemeClr val="tx1"/>
              </a:solidFill>
              <a:uFillTx/>
              <a:latin typeface="Times New Roman" pitchFamily="18" charset="0"/>
              <a:ea typeface="+Основной текст (восточно-азиат" charset="0"/>
              <a:cs typeface="Times New Roman" pitchFamily="18" charset="0"/>
            </a:endParaRPr>
          </a:p>
          <a:p>
            <a:pPr marL="735965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мешок с предметами различной формы</a:t>
            </a:r>
            <a:endParaRPr lang="ru-RU" dirty="0" smtClean="0">
              <a:solidFill>
                <a:schemeClr val="tx1"/>
              </a:solidFill>
              <a:uFillTx/>
              <a:latin typeface="Times New Roman" pitchFamily="18" charset="0"/>
              <a:ea typeface="+Основной текст (восточно-азиат" charset="0"/>
              <a:cs typeface="Times New Roman" pitchFamily="18" charset="0"/>
            </a:endParaRPr>
          </a:p>
          <a:p>
            <a:pPr marL="735965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мячи различной текстуры и размера</a:t>
            </a:r>
            <a:endParaRPr lang="ru-RU" dirty="0" smtClean="0">
              <a:solidFill>
                <a:schemeClr val="tx1"/>
              </a:solidFill>
              <a:uFillTx/>
              <a:latin typeface="Times New Roman" pitchFamily="18" charset="0"/>
              <a:ea typeface="+Основной текст (восточно-азиат" charset="0"/>
              <a:cs typeface="Times New Roman" pitchFamily="18" charset="0"/>
            </a:endParaRPr>
          </a:p>
          <a:p>
            <a:pPr marL="735965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itchFamily="18" charset="0"/>
                <a:ea typeface="+Основной текст (восточно-азиат" charset="0"/>
                <a:cs typeface="Times New Roman" pitchFamily="18" charset="0"/>
                <a:sym typeface="+mn-ea"/>
              </a:rPr>
              <a:t>надувной бассейн с шариками</a:t>
            </a:r>
            <a:endParaRPr lang="zh-CN" altLang="en-US" dirty="0">
              <a:solidFill>
                <a:srgbClr val="FF0000"/>
              </a:solidFill>
              <a:latin typeface="Times New Roman" pitchFamily="18" charset="0"/>
              <a:ea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pic>
        <p:nvPicPr>
          <p:cNvPr id="7" name="Замещающее содержимое 6" descr="4047.970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78262" y="2890345"/>
            <a:ext cx="4657126" cy="3938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9210" y="451944"/>
            <a:ext cx="879341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en-US" sz="2000" b="1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Развитие вестибулярного  аппарата</a:t>
            </a:r>
            <a:endParaRPr lang="ru-RU" altLang="en-US" sz="2000" b="1" dirty="0">
              <a:solidFill>
                <a:srgbClr val="0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indent="43200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>
                <a:latin typeface="Times New Roman" panose="02020603050405020304" charset="0"/>
                <a:ea typeface="Arial" panose="020B0604020202020204" pitchFamily="34" charset="0"/>
                <a:cs typeface="Times New Roman" panose="02020603050405020304" charset="0"/>
                <a:sym typeface="Arial" panose="020B0604020202020204" pitchFamily="34" charset="0"/>
              </a:rPr>
              <a:t> </a:t>
            </a:r>
            <a:r>
              <a:rPr lang="ru-RU" altLang="en-US" sz="2000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Материалы, способствующие развитию вестибулярного аппарата:</a:t>
            </a:r>
            <a:endParaRPr lang="ru-RU" altLang="en-US" sz="2000" dirty="0"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43200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i="1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Качели, мини-карусель</a:t>
            </a:r>
            <a:r>
              <a:rPr lang="ru-RU" sz="2000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, различные качалки (доски-качалки, скамья-качалка, лодка-качалка, кресло-качалка)</a:t>
            </a:r>
            <a:endParaRPr lang="ru-RU" sz="2000" dirty="0"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43200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i="1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балансировочные доски и платформы </a:t>
            </a:r>
            <a:r>
              <a:rPr lang="ru-RU" sz="2000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(различных видов), крутящийся конус, горка, крутящийся диск, батут.</a:t>
            </a:r>
            <a:endParaRPr lang="ru-RU" sz="2000" dirty="0"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43200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i="1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подвесные веревочные лестницы и платформы, гамаки, качели-мешок </a:t>
            </a:r>
            <a:r>
              <a:rPr lang="ru-RU" sz="2000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(кусок прочной, слегка эластичной ткани, закрепленный сверху на одном крючке. Такой тип качелей, в котором ребенок чувствует себя туго обтянутым со всех сторон, хорошо подходит и для стимуляции тактильной и </a:t>
            </a:r>
            <a:r>
              <a:rPr lang="ru-RU" sz="2000" dirty="0" err="1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проприоцептивной</a:t>
            </a:r>
            <a:r>
              <a:rPr lang="ru-RU" sz="2000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 систем)</a:t>
            </a:r>
            <a:endParaRPr lang="ru-RU" sz="2000" dirty="0"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43200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i="1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мягкие тоннели, бочки</a:t>
            </a:r>
            <a:endParaRPr lang="ru-RU" sz="2000" i="1" dirty="0"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43200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i="1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каркасы для крепления подвесного оборудования</a:t>
            </a:r>
            <a:r>
              <a:rPr lang="ru-RU" sz="2000" dirty="0"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.</a:t>
            </a:r>
            <a:endParaRPr lang="ru-RU" sz="2000" dirty="0"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559210" cy="48392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203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4524" y="231228"/>
            <a:ext cx="9217572" cy="6940360"/>
          </a:xfrm>
        </p:spPr>
        <p:txBody>
          <a:bodyPr>
            <a:noAutofit/>
          </a:bodyPr>
          <a:lstStyle/>
          <a:p>
            <a:pPr marL="0" lvl="0" indent="432000" algn="ctr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Игры и упражнения</a:t>
            </a:r>
            <a:endParaRPr lang="zh-CN" altLang="en-US" sz="2400" b="1" u="sng" dirty="0">
              <a:solidFill>
                <a:srgbClr val="000000">
                  <a:lumMod val="65000"/>
                  <a:lumOff val="35000"/>
                </a:srgbClr>
              </a:solid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432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Общие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рекомендации:</a:t>
            </a:r>
          </a:p>
          <a:p>
            <a:pPr marL="0" indent="432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Упражнения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направлены на развитие потенциала, который не в полной мере </a:t>
            </a: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развит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у </a:t>
            </a: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ребенка. Перед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началом упражнений необходимо повести предварительную оценку </a:t>
            </a: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развитию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ребенка, для оптимального подбора соответствующих </a:t>
            </a: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игр. Необходимо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постепенно вводить в деятельность ребенка упражнения </a:t>
            </a: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сенсорно-интегративной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коррекции.</a:t>
            </a:r>
          </a:p>
          <a:p>
            <a:pPr marL="0" indent="432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Упражнения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целесообразно делать регулярно и систематически.</a:t>
            </a:r>
          </a:p>
          <a:p>
            <a:pPr marL="0" indent="432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Игры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и упражнения можно использовать в любой удобный режимный момент (</a:t>
            </a: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перед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едой, перед началом образовательной деятельности, на прогулке)</a:t>
            </a:r>
          </a:p>
          <a:p>
            <a:pPr marL="0" indent="432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Целесообразно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начинать коррекцию с тех сенсорных каналов, которые </a:t>
            </a: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достаточно развиты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, а постепенно вводить стимуляцию слабых каналов.</a:t>
            </a:r>
          </a:p>
          <a:p>
            <a:pPr marL="0" indent="4320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Упражнения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могут быть использованы как для стимуляции отдельных </a:t>
            </a: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сенсорных 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каналов (зрительного, слухового, тактильного, вестибулярного и </a:t>
            </a: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гравитационного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), если в каком либо, из них обнаруживаются элементы дезинтеграции, так и </a:t>
            </a:r>
            <a:r>
              <a:rPr lang="ru-RU" sz="1800" dirty="0" smtClean="0">
                <a:latin typeface="Times New Roman" panose="02020603050405020304" charset="0"/>
                <a:cs typeface="Times New Roman" panose="02020603050405020304" charset="0"/>
              </a:rPr>
              <a:t>в комплексе</a:t>
            </a:r>
            <a:r>
              <a:rPr lang="ru-RU" sz="1800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endParaRPr lang="ru-RU" sz="9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395472" cy="2349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0"/>
    </mc:Choice>
    <mc:Fallback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2529839" y="327590"/>
            <a:ext cx="12192001" cy="5911845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" name="Замещающее содержимое 1" descr="Air-Board-Max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10090673" y="3359150"/>
            <a:ext cx="2101327" cy="3426529"/>
          </a:xfrm>
          <a:prstGeom prst="rect">
            <a:avLst/>
          </a:prstGeom>
          <a:ln>
            <a:noFill/>
          </a:ln>
        </p:spPr>
      </p:pic>
      <p:sp>
        <p:nvSpPr>
          <p:cNvPr id="12" name="天启设计模板，盗取必究"/>
          <p:cNvSpPr/>
          <p:nvPr/>
        </p:nvSpPr>
        <p:spPr>
          <a:xfrm>
            <a:off x="5746750" y="3359150"/>
            <a:ext cx="758825" cy="76358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  <a:sym typeface="Arial" panose="020B0604020202020204" pitchFamily="34" charset="0"/>
            </a:endParaRPr>
          </a:p>
        </p:txBody>
      </p:sp>
      <p:sp>
        <p:nvSpPr>
          <p:cNvPr id="12302" name="矩形 28"/>
          <p:cNvSpPr/>
          <p:nvPr/>
        </p:nvSpPr>
        <p:spPr>
          <a:xfrm>
            <a:off x="2463501" y="0"/>
            <a:ext cx="8119993" cy="683264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marL="450215" indent="457200" algn="ctr"/>
            <a:r>
              <a:rPr lang="ru-RU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Игры и упражнения для развития</a:t>
            </a:r>
            <a:br>
              <a:rPr lang="ru-RU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ru-RU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вестибулярной и гравитационной </a:t>
            </a:r>
            <a:r>
              <a:rPr lang="ru-RU" b="1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системы</a:t>
            </a:r>
          </a:p>
          <a:p>
            <a:pPr marL="450215" indent="457200" algn="ctr"/>
            <a:endParaRPr lang="ru-RU" altLang="en-US" b="1" dirty="0"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  <a:sym typeface="+mn-ea"/>
            </a:endParaRPr>
          </a:p>
          <a:p>
            <a:pPr indent="43200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u="sng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Основная </a:t>
            </a:r>
            <a:r>
              <a:rPr lang="ru-RU" sz="1600" u="sng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цель данных упражнений </a:t>
            </a:r>
            <a:r>
              <a:rPr lang="ru-RU" sz="16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– стимулировать вестибулярный </a:t>
            </a:r>
            <a:r>
              <a:rPr lang="ru-RU" sz="16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аппарат, улучшить </a:t>
            </a:r>
            <a:r>
              <a:rPr lang="ru-RU" sz="16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чувство равновесия, ощущение положения тела в пространстве и </a:t>
            </a:r>
            <a:r>
              <a:rPr lang="ru-RU" sz="16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способность </a:t>
            </a:r>
            <a:r>
              <a:rPr lang="ru-RU" sz="16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восстанавливать равновесие. У некоторых детей это может снизить боязнь </a:t>
            </a:r>
            <a:r>
              <a:rPr lang="ru-RU" sz="16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движения</a:t>
            </a:r>
            <a:r>
              <a:rPr lang="ru-RU" sz="1600" dirty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. </a:t>
            </a:r>
            <a:endParaRPr lang="ru-RU" sz="1600" dirty="0" smtClean="0">
              <a:latin typeface="Times New Roman" panose="02020603050405020304" charset="0"/>
              <a:ea typeface="+Основной текст (восточно-азиат" charset="0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Материал</a:t>
            </a:r>
            <a:r>
              <a:rPr lang="ru-RU" sz="1600" dirty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: доска-качалка с мягким верхом, вестибулярная доска, скамья-качалка, лодка-качалка, кресло-качалка.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Ход упражнения: </a:t>
            </a:r>
            <a:r>
              <a:rPr lang="ru-RU" sz="1600" dirty="0" smtClean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посадите </a:t>
            </a:r>
            <a:r>
              <a:rPr lang="ru-RU" sz="1600" dirty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ребенка на качалку. Попросите его взяться обеими рука-ми за стороны качалки.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Предложите ему покачаться несколько минут вперед-назад.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При необходимости помогите: даже если раскачивать качалку будете вы, ребенок извлечет пользу из этого упражнения.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Варианты </a:t>
            </a:r>
            <a:r>
              <a:rPr lang="ru-RU" sz="1600" dirty="0" smtClean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проведения:</a:t>
            </a:r>
            <a:r>
              <a:rPr lang="en-US" sz="1600" dirty="0" smtClean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 </a:t>
            </a:r>
            <a:r>
              <a:rPr lang="ru-RU" sz="1600" dirty="0" smtClean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используйте </a:t>
            </a:r>
            <a:r>
              <a:rPr lang="ru-RU" sz="1600" dirty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различные устройства-качалки.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Качайте ребенка из стороны в сторону.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Предлагайте ему различные позы: качаться на четвереньках, на коленях, стоя на одном колене (одно колено поднято, другое опущено), </a:t>
            </a:r>
            <a:r>
              <a:rPr lang="ru-RU" sz="1600" dirty="0" smtClean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стоя </a:t>
            </a:r>
            <a:r>
              <a:rPr lang="ru-RU" sz="1600" dirty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на одном колене (одно колено поднято, другое опущено</a:t>
            </a:r>
            <a:r>
              <a:rPr lang="ru-RU" sz="1600" dirty="0" smtClean="0"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).</a:t>
            </a:r>
            <a:endParaRPr lang="ru-RU" sz="16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</a:endParaRPr>
          </a:p>
          <a:p>
            <a:pPr marL="450215" indent="0" fontAlgn="auto">
              <a:lnSpc>
                <a:spcPct val="150000"/>
              </a:lnSpc>
              <a:spcBef>
                <a:spcPts val="0"/>
              </a:spcBef>
              <a:buNone/>
            </a:pPr>
            <a:endParaRPr lang="ru-RU" altLang="en-US" sz="20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sym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395472" cy="2489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2690649" y="0"/>
            <a:ext cx="8986344" cy="6660107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0000"/>
                </a:solidFill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Игры и упражнения для развития моторного планирования</a:t>
            </a:r>
            <a:endParaRPr lang="ru-RU" altLang="en-US" b="1" dirty="0">
              <a:solidFill>
                <a:srgbClr val="000000"/>
              </a:solidFill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  <a:sym typeface="+mn-ea"/>
            </a:endParaRPr>
          </a:p>
          <a:p>
            <a:pPr marL="431800" indent="457200" algn="l" fontAlgn="auto"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Игры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и 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упражнения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, как правило,включают в себя последовательность действий и движений.</a:t>
            </a:r>
            <a:endParaRPr lang="ru-RU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431800" algn="l" fontAlgn="auto">
              <a:lnSpc>
                <a:spcPct val="150000"/>
              </a:lnSpc>
            </a:pPr>
            <a:r>
              <a:rPr lang="ru-RU" b="1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«Полоса препятствий»</a:t>
            </a:r>
            <a:endParaRPr lang="ru-RU" b="1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717550" indent="-285750" algn="l" fontAlgn="auto"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Материал: стулья, столы, подушки, мягкие модули.</a:t>
            </a:r>
            <a:endParaRPr lang="ru-RU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7175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Ход упражнения: составьте полосу препятствий из различных предметов, 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которые нужно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обходить, перешагивать или перелезать. При необходимости помогите 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ребенку пройти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через полосу препятствий. Следите за соблюдением техники безопасности.</a:t>
            </a:r>
            <a:endParaRPr lang="ru-RU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717550" indent="-28575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Варианты проведения:</a:t>
            </a:r>
            <a:endParaRPr lang="ru-RU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774700" indent="-34290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Пройдите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маршрут в обратную сторону.</a:t>
            </a:r>
            <a:endParaRPr lang="ru-RU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774700" indent="-34290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Изменяйте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элементы полосы препятствий.</a:t>
            </a:r>
            <a:endParaRPr lang="ru-RU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774700" indent="-34290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Изменяйте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способ прохождения маршрута:</a:t>
            </a:r>
          </a:p>
          <a:p>
            <a:pPr marL="431800" indent="0" algn="l" fontAlgn="auto">
              <a:lnSpc>
                <a:spcPct val="150000"/>
              </a:lnSpc>
              <a:buNone/>
            </a:pP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 ползком, на коленях, 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вприпрыжку.</a:t>
            </a:r>
            <a:endParaRPr lang="ru-RU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0" algn="l">
              <a:buNone/>
            </a:pPr>
            <a:endParaRPr lang="ru-RU" altLang="en-US" sz="20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</p:txBody>
      </p:sp>
      <p:pic>
        <p:nvPicPr>
          <p:cNvPr id="2" name="Замещающее содержимое 1" descr="eef5b0ffc85dc5ce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4616" y="3717517"/>
            <a:ext cx="2942590" cy="29425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395472" cy="26447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94905" cy="19707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6529" y="1970729"/>
            <a:ext cx="2465471" cy="4887271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900332" y="532831"/>
            <a:ext cx="9499262" cy="6045389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Игры и упражнения для развития </a:t>
            </a:r>
            <a:r>
              <a:rPr lang="ru-RU" b="1" dirty="0" err="1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проприоцептивной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системы</a:t>
            </a:r>
            <a:endParaRPr lang="ru-RU" altLang="en-US" b="1" dirty="0" smtClean="0">
              <a:solidFill>
                <a:srgbClr val="000000"/>
              </a:solidFill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  <a:sym typeface="+mn-ea"/>
            </a:endParaRPr>
          </a:p>
          <a:p>
            <a:pPr indent="432000" fontAlgn="auto">
              <a:lnSpc>
                <a:spcPct val="150000"/>
              </a:lnSpc>
            </a:pPr>
            <a:r>
              <a:rPr lang="ru-RU" sz="16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Общая </a:t>
            </a:r>
            <a:r>
              <a:rPr lang="ru-RU" sz="16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цель данных упражнений и игр – стимулировать </a:t>
            </a:r>
            <a:r>
              <a:rPr lang="ru-RU" sz="1600" dirty="0" err="1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проприоцептивную</a:t>
            </a:r>
            <a:r>
              <a:rPr lang="ru-RU" sz="16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систему (восприятие </a:t>
            </a:r>
            <a:r>
              <a:rPr lang="ru-RU" sz="16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сигналов от мышц, связок, суставов), улучшить осознание тела, </a:t>
            </a:r>
            <a:r>
              <a:rPr lang="ru-RU" sz="16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ощущение положения </a:t>
            </a:r>
            <a:r>
              <a:rPr lang="ru-RU" sz="16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тела в пространстве и оптимальное приложение силы.</a:t>
            </a:r>
            <a:endParaRPr lang="ru-RU" sz="16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</a:endParaRPr>
          </a:p>
          <a:p>
            <a:pPr indent="432000" fontAlgn="auto">
              <a:lnSpc>
                <a:spcPct val="150000"/>
              </a:lnSpc>
            </a:pPr>
            <a:r>
              <a:rPr lang="ru-RU" sz="1600" b="1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«Мешок-комбинезон»</a:t>
            </a:r>
            <a:endParaRPr lang="ru-RU" sz="1600" b="1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</a:endParaRPr>
          </a:p>
          <a:p>
            <a:pPr indent="43200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Материал: мешок-комбинезон</a:t>
            </a:r>
            <a:endParaRPr lang="ru-RU" sz="16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</a:endParaRPr>
          </a:p>
          <a:p>
            <a:pPr lvl="0" indent="432000">
              <a:lnSpc>
                <a:spcPct val="150000"/>
              </a:lnSpc>
            </a:pPr>
            <a:r>
              <a:rPr lang="ru-RU" sz="16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Ход упражнения: попросите учащегося залезть в мешок-комбинезон (для этого </a:t>
            </a:r>
            <a:r>
              <a:rPr lang="ru-RU" sz="16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ему может </a:t>
            </a:r>
            <a:r>
              <a:rPr lang="ru-RU" sz="16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потребоваться ваша помощь). Попросите его вытягивать руки и ноги в </a:t>
            </a:r>
            <a:r>
              <a:rPr lang="ru-RU" sz="16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разные стороны</a:t>
            </a:r>
            <a:r>
              <a:rPr lang="ru-RU" sz="16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. Надевая мешок-комбинезон, ребенок должен чувствовать его </a:t>
            </a:r>
            <a:r>
              <a:rPr lang="ru-RU" sz="16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прикосновение и </a:t>
            </a:r>
            <a:r>
              <a:rPr lang="ru-RU" sz="1600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натяжение по всей длине от ног до головы</a:t>
            </a:r>
            <a:r>
              <a:rPr lang="ru-RU" sz="1600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sym typeface="+mn-ea"/>
              </a:rPr>
              <a:t>.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lvl="0" indent="432000" algn="ctr">
              <a:lnSpc>
                <a:spcPct val="150000"/>
              </a:lnSpc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Игры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 упражнения для развития двусторонней координации</a:t>
            </a:r>
            <a:endParaRPr lang="ru-RU" altLang="en-US" b="1" dirty="0">
              <a:solidFill>
                <a:srgbClr val="000000"/>
              </a:solidFill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  <a:sym typeface="+mn-ea"/>
            </a:endParaRPr>
          </a:p>
          <a:p>
            <a:pPr indent="432000">
              <a:lnSpc>
                <a:spcPct val="150000"/>
              </a:lnSpc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Общая цель данных упражнений – скоординировать работу двух сторон тела и развить способность ребенка к согласованному двустороннему движению.</a:t>
            </a:r>
            <a:endParaRPr lang="ru-RU" sz="1600" dirty="0">
              <a:solidFill>
                <a:schemeClr val="tx1"/>
              </a:solidFill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432000">
              <a:lnSpc>
                <a:spcPct val="150000"/>
              </a:lnSpc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«Качание»</a:t>
            </a:r>
            <a:endParaRPr lang="ru-RU" sz="1600" b="1" dirty="0">
              <a:solidFill>
                <a:schemeClr val="tx1"/>
              </a:solidFill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432000">
              <a:lnSpc>
                <a:spcPct val="150000"/>
              </a:lnSpc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Материал: вестибулярная доска, доска-качалка с мягким верхом, скамья-качалка.</a:t>
            </a:r>
            <a:endParaRPr lang="ru-RU" sz="1600" dirty="0">
              <a:solidFill>
                <a:schemeClr val="tx1"/>
              </a:solidFill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432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Ход упражнения: посадите ребенка на качалку лицом вперед. Попросите его взяться руками за качалку с обеих сторон. Предложите ему покачаться из стороны в сторону. Можно также использовать гамак или качели-мешок и раскачиваться из стороны в сторону, вперед-назад.</a:t>
            </a:r>
            <a:endParaRPr lang="ru-RU" sz="1600" dirty="0">
              <a:solidFill>
                <a:schemeClr val="tx1"/>
              </a:solidFill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43200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altLang="en-US" sz="16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560320" cy="3263705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2326341" y="788276"/>
            <a:ext cx="9132846" cy="5381296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ru-RU" b="1" dirty="0">
                <a:solidFill>
                  <a:srgbClr val="0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Игры и упражнения для развития тактильной системы</a:t>
            </a:r>
            <a:endParaRPr lang="ru-RU" altLang="en-US" b="1" dirty="0">
              <a:solidFill>
                <a:srgbClr val="000000"/>
              </a:solidFill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  <a:sym typeface="+mn-ea"/>
            </a:endParaRPr>
          </a:p>
          <a:p>
            <a:pPr indent="432000" algn="l" fontAlgn="auto"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Общая </a:t>
            </a:r>
            <a:r>
              <a:rPr lang="ru-RU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цель данных упражнений – предоставить ребенку тактильные о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щущения 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и повысить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терпимость к тактильной стимуляции. 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Игры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и 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упражнения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на развитие тактильной системы поощряют стремление ребенка к 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осознанному исследованию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окружающего мира. Поэтому используемые материалы должны 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различаться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текстурой, температурой, весом.</a:t>
            </a:r>
            <a:endParaRPr lang="ru-RU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432000" algn="l" fontAlgn="auto">
              <a:lnSpc>
                <a:spcPct val="150000"/>
              </a:lnSpc>
            </a:pPr>
            <a:r>
              <a:rPr lang="ru-RU" b="1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«Поймай игрушку»</a:t>
            </a:r>
            <a:endParaRPr lang="ru-RU" b="1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43200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Цель игры: стимуляция тактильной чувствительности, улучшение внимания и 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скорости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реакции у ребенка.</a:t>
            </a:r>
            <a:endParaRPr lang="ru-RU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indent="43200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Ход игры: педагог касается мягкой игрушкой разных частей тела ребенка, а 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ребенок с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закрытыми глазами определяет, где игрушка. Можно использовать игрушки 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различной </a:t>
            </a:r>
            <a:r>
              <a:rPr lang="ru-RU" dirty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фактуры</a:t>
            </a:r>
            <a:r>
              <a:rPr lang="ru-RU" dirty="0" smtClean="0">
                <a:solidFill>
                  <a:schemeClr val="tx1"/>
                </a:solidFill>
                <a:uFillTx/>
                <a:latin typeface="Times New Roman" panose="02020603050405020304" charset="0"/>
                <a:ea typeface="+Основной текст (восточно-азиат" charset="0"/>
                <a:cs typeface="Times New Roman" panose="02020603050405020304" charset="0"/>
                <a:sym typeface="+mn-ea"/>
              </a:rPr>
              <a:t>.</a:t>
            </a:r>
          </a:p>
          <a:p>
            <a:pPr indent="432000" algn="l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</a:endParaRPr>
          </a:p>
          <a:p>
            <a:pPr marL="431800" indent="457200" algn="l" fontAlgn="auto">
              <a:lnSpc>
                <a:spcPct val="150000"/>
              </a:lnSpc>
            </a:pPr>
            <a:endParaRPr lang="ru-RU" altLang="en-US" sz="2000" dirty="0">
              <a:solidFill>
                <a:schemeClr val="tx1"/>
              </a:solidFill>
              <a:uFillTx/>
              <a:latin typeface="Times New Roman" panose="02020603050405020304" charset="0"/>
              <a:ea typeface="+Основной текст (восточно-азиат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1040</Words>
  <Application>Microsoft Office PowerPoint</Application>
  <PresentationFormat>Произвольный</PresentationFormat>
  <Paragraphs>96</Paragraphs>
  <Slides>11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Default Design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novel21@mail.ru</cp:lastModifiedBy>
  <cp:revision>70</cp:revision>
  <dcterms:created xsi:type="dcterms:W3CDTF">2019-09-16T09:09:00Z</dcterms:created>
  <dcterms:modified xsi:type="dcterms:W3CDTF">2026-09-13T09:56:04Z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1049-11.2.0.11130</vt:lpwstr>
  </property>
  <property fmtid="{D5CDD505-2E9C-101B-9397-08002B2CF9AE}" pid="3" name="ICV">
    <vt:lpwstr>B23336B457464A6C821552DD878D7E2C</vt:lpwstr>
  </property>
</Properties>
</file>